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2192000" cy="6858000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Roboto" panose="020B060402020202020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009039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6fc67e94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6fc67e940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86fc67e940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8b6add9f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8b6add9f4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88b6add9f4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8b6add9f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8b6add9f4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88b6add9f4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8b6add9f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8b6add9f4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88b6add9f4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8b6add9f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8b6add9f4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88b6add9f4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8b6add9f4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8b6add9f4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88b6add9f4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8b6add9f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8b6add9f4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88b6add9f4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6fc67e94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86fc67e940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86fc67e940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81" name="Google Shape;281;g86fc67e940_0_4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6fc67e94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6fc67e940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86fc67e940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8b6add9f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8b6add9f4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88b6add9f4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8b6add9f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88b6add9f4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88b6add9f4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8b6add9f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8b6add9f4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88b6add9f4_0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6fc67e94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86fc67e940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86fc67e940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24" name="Google Shape;324;g86fc67e940_0_6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1397c45a9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71397c45a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86fc67e940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86fc67e94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6fc67e94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g86fc67e940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86fc67e940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59" name="Google Shape;359;g86fc67e940_0_8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6fc67e94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86fc67e940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86fc67e940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6fc67e94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6fc67e94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86fc67e94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86fc67e94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86fc67e940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86fc67e940_0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6fc67e940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86fc67e940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86fc67e940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6fc67e94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86fc67e94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86fc67e94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6fc67e940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6fc67e940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86fc67e940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6fc67e940_0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86fc67e94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6fc67e94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86fc67e940_0_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86fc67e940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86fc67e940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g86fc67e940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86fc67e940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31" name="Google Shape;431;g86fc67e940_0_16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86fc67e940_0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g86fc67e94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6fc67e940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86fc67e940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6fc67e940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g86fc67e940_0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86fc67e940_0_1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455" name="Google Shape;455;g86fc67e940_0_17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6fc67e940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6fc67e940_0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86fc67e940_0_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1397c45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1397c45a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71397c45a9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86fc67e940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86fc67e940_0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86fc67e940_0_1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87149088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87149088c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87149088c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86fc67e940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86fc67e940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g86fc67e940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7149088c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87149088cd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87149088cd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7149088c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87149088cd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87149088cd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87149088c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g87149088cd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g87149088cd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87149088c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87149088cd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87149088cd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f85fa95e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g7f85fa95ef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7f85fa95ef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1397c45a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g71397c45a9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71397c45a9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543" name="Google Shape;543;g71397c45a9_0_2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87149088c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87149088cd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87149088cd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8b6add9f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8b6add9f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88b6add9f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87149088c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87149088cd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87149088cd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87149088c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87149088cd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87149088cd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87149088c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5" name="Google Shape;575;g87149088cd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87149088cd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87149088c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87149088cd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87149088cd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87149088c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" name="Google Shape;593;g87149088cd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87149088cd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605" name="Google Shape;605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55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" name="Google Shape;61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617" name="Google Shape;61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57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3" name="Google Shape;183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6fc67e94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6fc67e940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86fc67e940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8b6add9f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8b6add9f4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88b6add9f4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6fc67e94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86fc67e940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86fc67e940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09" name="Google Shape;209;g86fc67e940_0_1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2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JavaScript</a:t>
            </a:r>
            <a:endParaRPr sz="7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 dirty="0" smtClean="0"/>
              <a:t/>
            </a:r>
            <a:br>
              <a:rPr lang="en-US" sz="5000" b="0" i="1" dirty="0" smtClean="0"/>
            </a:br>
            <a:r>
              <a:rPr lang="en-US" sz="5000" b="0" i="1" dirty="0" smtClean="0"/>
              <a:t>DOM</a:t>
            </a:r>
            <a:br>
              <a:rPr lang="en-US" sz="5000" b="0" i="1" dirty="0" smtClean="0"/>
            </a:br>
            <a:r>
              <a:rPr lang="en-US" sz="5000" b="0" i="1" dirty="0" smtClean="0"/>
              <a:t>document </a:t>
            </a:r>
            <a:r>
              <a:rPr lang="en-US" sz="5000" b="0" i="1" dirty="0" err="1" smtClean="0"/>
              <a:t>oject</a:t>
            </a:r>
            <a:r>
              <a:rPr lang="en-US" sz="5000" b="0" i="1" smtClean="0"/>
              <a:t> model</a:t>
            </a:r>
            <a:endParaRPr dirty="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Selecting ...</a:t>
            </a:r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елементите могат да бъдат достъпени и </a:t>
            </a:r>
            <a:r>
              <a:rPr lang="en-US" sz="24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запазени в променливи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 помощта на DOM API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Selecting ...</a:t>
            </a:r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Selecting ...</a:t>
            </a:r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body" idx="1"/>
          </p:nvPr>
        </p:nvSpPr>
        <p:spPr>
          <a:xfrm>
            <a:off x="615275" y="2033100"/>
            <a:ext cx="10961400" cy="3513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let email_2 = document.getElementById('email_address2');</a:t>
            </a:r>
            <a:endParaRPr sz="2400" b="0">
              <a:solidFill>
                <a:schemeClr val="dk1"/>
              </a:solidFill>
            </a:endParaRPr>
          </a:p>
          <a:p>
            <a:pPr marL="18288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00000"/>
                </a:solidFill>
              </a:rPr>
              <a:t>//returns one element</a:t>
            </a:r>
            <a:endParaRPr sz="2400" b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let span = document.querySelector('#email_form span');</a:t>
            </a:r>
            <a:endParaRPr sz="2400" b="0">
              <a:solidFill>
                <a:schemeClr val="dk1"/>
              </a:solidFill>
            </a:endParaRPr>
          </a:p>
          <a:p>
            <a:pPr marL="18288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00000"/>
                </a:solidFill>
              </a:rPr>
              <a:t>//returns the first element of that selector</a:t>
            </a:r>
            <a:endParaRPr sz="2400" b="0">
              <a:solidFill>
                <a:srgbClr val="666666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0">
              <a:solidFill>
                <a:srgbClr val="1A340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229" name="Google Shape;229;p23"/>
          <p:cNvSpPr txBox="1"/>
          <p:nvPr/>
        </p:nvSpPr>
        <p:spPr>
          <a:xfrm>
            <a:off x="615275" y="1328575"/>
            <a:ext cx="96315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target an html element by id or why id is to be unique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Selecting ...</a:t>
            </a:r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body" idx="1"/>
          </p:nvPr>
        </p:nvSpPr>
        <p:spPr>
          <a:xfrm>
            <a:off x="615275" y="2033100"/>
            <a:ext cx="10961400" cy="4364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let inputs = document.</a:t>
            </a:r>
            <a:r>
              <a:rPr lang="en-US" sz="2400">
                <a:solidFill>
                  <a:schemeClr val="dk1"/>
                </a:solidFill>
              </a:rPr>
              <a:t>getElementsByTagName</a:t>
            </a:r>
            <a:r>
              <a:rPr lang="en-US" sz="2400" b="0">
                <a:solidFill>
                  <a:schemeClr val="dk1"/>
                </a:solidFill>
              </a:rPr>
              <a:t>('input');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let email = document.</a:t>
            </a:r>
            <a:r>
              <a:rPr lang="en-US" sz="2400">
                <a:solidFill>
                  <a:schemeClr val="dk1"/>
                </a:solidFill>
              </a:rPr>
              <a:t>getElementsByName</a:t>
            </a:r>
            <a:r>
              <a:rPr lang="en-US" sz="2400" b="0">
                <a:solidFill>
                  <a:schemeClr val="dk1"/>
                </a:solidFill>
              </a:rPr>
              <a:t>('email_address2');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let classGroup = document.</a:t>
            </a:r>
            <a:r>
              <a:rPr lang="en-US" sz="2400">
                <a:solidFill>
                  <a:schemeClr val="dk1"/>
                </a:solidFill>
              </a:rPr>
              <a:t>getElementsByClassName</a:t>
            </a:r>
            <a:r>
              <a:rPr lang="en-US" sz="2400" b="0">
                <a:solidFill>
                  <a:schemeClr val="dk1"/>
                </a:solidFill>
              </a:rPr>
              <a:t>('className');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>
                <a:solidFill>
                  <a:schemeClr val="dk1"/>
                </a:solidFill>
              </a:rPr>
              <a:t>let formInputs = document.</a:t>
            </a:r>
            <a:r>
              <a:rPr lang="en-US" sz="2300">
                <a:solidFill>
                  <a:schemeClr val="dk1"/>
                </a:solidFill>
              </a:rPr>
              <a:t>querySelectorAll</a:t>
            </a:r>
            <a:r>
              <a:rPr lang="en-US" sz="2300" b="0">
                <a:solidFill>
                  <a:schemeClr val="dk1"/>
                </a:solidFill>
              </a:rPr>
              <a:t>('#email_form input');	</a:t>
            </a:r>
            <a:endParaRPr sz="2300" b="0">
              <a:solidFill>
                <a:schemeClr val="dk1"/>
              </a:solidFill>
            </a:endParaRPr>
          </a:p>
          <a:p>
            <a:pPr marL="41148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//all of that selector</a:t>
            </a:r>
            <a:endParaRPr sz="2400" b="0">
              <a:solidFill>
                <a:schemeClr val="dk1"/>
              </a:solidFill>
            </a:endParaRPr>
          </a:p>
          <a:p>
            <a:pPr marL="18288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615275" y="1328575"/>
            <a:ext cx="96315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targeting a group of html elements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Selecting ...</a:t>
            </a:r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body" idx="1"/>
          </p:nvPr>
        </p:nvSpPr>
        <p:spPr>
          <a:xfrm>
            <a:off x="615275" y="2033100"/>
            <a:ext cx="10961400" cy="4503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let body = document.</a:t>
            </a:r>
            <a:r>
              <a:rPr lang="en-US" sz="2400">
                <a:solidFill>
                  <a:schemeClr val="dk1"/>
                </a:solidFill>
              </a:rPr>
              <a:t>body</a:t>
            </a:r>
            <a:r>
              <a:rPr lang="en-US" sz="2400" b="0">
                <a:solidFill>
                  <a:schemeClr val="dk1"/>
                </a:solidFill>
              </a:rPr>
              <a:t>;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let links = document.</a:t>
            </a:r>
            <a:r>
              <a:rPr lang="en-US" sz="2400">
                <a:solidFill>
                  <a:schemeClr val="dk1"/>
                </a:solidFill>
              </a:rPr>
              <a:t>links</a:t>
            </a:r>
            <a:r>
              <a:rPr lang="en-US" sz="2400" b="0">
                <a:solidFill>
                  <a:schemeClr val="dk1"/>
                </a:solidFill>
              </a:rPr>
              <a:t>; //all the links elements in a </a:t>
            </a:r>
            <a:endParaRPr sz="2400" b="0">
              <a:solidFill>
                <a:schemeClr val="dk1"/>
              </a:solidFill>
            </a:endParaRPr>
          </a:p>
          <a:p>
            <a:pPr marL="45720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document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let forms = documents.</a:t>
            </a:r>
            <a:r>
              <a:rPr lang="en-US" sz="2400">
                <a:solidFill>
                  <a:schemeClr val="dk1"/>
                </a:solidFill>
              </a:rPr>
              <a:t>forms</a:t>
            </a:r>
            <a:r>
              <a:rPr lang="en-US" sz="2400" b="0">
                <a:solidFill>
                  <a:schemeClr val="dk1"/>
                </a:solidFill>
              </a:rPr>
              <a:t>; //all the form elements</a:t>
            </a:r>
            <a:endParaRPr sz="2400" b="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let form = documents.</a:t>
            </a:r>
            <a:r>
              <a:rPr lang="en-US" sz="2400">
                <a:solidFill>
                  <a:schemeClr val="dk1"/>
                </a:solidFill>
              </a:rPr>
              <a:t>forms[2] </a:t>
            </a:r>
            <a:r>
              <a:rPr lang="en-US" sz="2400" b="0">
                <a:solidFill>
                  <a:schemeClr val="dk1"/>
                </a:solidFill>
              </a:rPr>
              <a:t>//third form in the forms </a:t>
            </a:r>
            <a:endParaRPr sz="2400" b="0">
              <a:solidFill>
                <a:schemeClr val="dk1"/>
              </a:solidFill>
            </a:endParaRPr>
          </a:p>
          <a:p>
            <a:pPr marL="45720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collection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615275" y="1328575"/>
            <a:ext cx="96315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targeting with methods for a type of elements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Selecting ...</a:t>
            </a:r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14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55" name="Google Shape;255;p26"/>
          <p:cNvSpPr txBox="1">
            <a:spLocks noGrp="1"/>
          </p:cNvSpPr>
          <p:nvPr>
            <p:ph type="body" idx="1"/>
          </p:nvPr>
        </p:nvSpPr>
        <p:spPr>
          <a:xfrm>
            <a:off x="615300" y="2051400"/>
            <a:ext cx="10961400" cy="2333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&lt;div id="wrapper"&gt;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&lt;div&gt;Divs in wrapper&lt;/div&gt;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&lt;div&gt;Divs in wrapper&lt;/div&gt;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&lt;/div&gt;</a:t>
            </a: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256" name="Google Shape;256;p26"/>
          <p:cNvSpPr txBox="1">
            <a:spLocks noGrp="1"/>
          </p:cNvSpPr>
          <p:nvPr>
            <p:ph type="body" idx="1"/>
          </p:nvPr>
        </p:nvSpPr>
        <p:spPr>
          <a:xfrm>
            <a:off x="615300" y="4929500"/>
            <a:ext cx="10961400" cy="1377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var wrapper = document.getElementById('wrapper');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var divsInWrapper = wrapper.getElementsByTagName('div');</a:t>
            </a: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634200" y="1381700"/>
            <a:ext cx="54618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selecting nested elements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Selecting ...</a:t>
            </a:r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15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615300" y="2051400"/>
            <a:ext cx="10961400" cy="2333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&lt;div id="wrapper"&gt;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&lt;div&gt;Divs in wrapper&lt;/div&gt;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&lt;div&gt;Divs in wrapper&lt;/div&gt;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&lt;/div&gt;</a:t>
            </a: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266" name="Google Shape;266;p27"/>
          <p:cNvSpPr txBox="1">
            <a:spLocks noGrp="1"/>
          </p:cNvSpPr>
          <p:nvPr>
            <p:ph type="body" idx="1"/>
          </p:nvPr>
        </p:nvSpPr>
        <p:spPr>
          <a:xfrm>
            <a:off x="615300" y="4929500"/>
            <a:ext cx="10961400" cy="1377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var divsInWrapper = wrapper.querySelectorAll('.wrapper div');</a:t>
            </a: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634200" y="1381700"/>
            <a:ext cx="54618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selecting nested elements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Selecting ...</a:t>
            </a:r>
            <a:endParaRPr/>
          </a:p>
        </p:txBody>
      </p:sp>
      <p:sp>
        <p:nvSpPr>
          <p:cNvPr id="274" name="Google Shape;274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75" name="Google Shape;275;p28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Return a </a:t>
            </a:r>
            <a:r>
              <a:rPr lang="en-US" sz="2400" b="1" u="sng">
                <a:solidFill>
                  <a:schemeClr val="dk1"/>
                </a:solidFill>
              </a:rPr>
              <a:t>collection of elements</a:t>
            </a:r>
            <a:endParaRPr sz="2400" b="1" u="sng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getElementsByTagName</a:t>
            </a:r>
            <a:r>
              <a:rPr lang="en-US" sz="2400">
                <a:solidFill>
                  <a:schemeClr val="dk1"/>
                </a:solidFill>
              </a:rPr>
              <a:t>('tag name');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getElementsByName</a:t>
            </a:r>
            <a:r>
              <a:rPr lang="en-US" sz="2400">
                <a:solidFill>
                  <a:schemeClr val="dk1"/>
                </a:solidFill>
              </a:rPr>
              <a:t>('name');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getElementsByClassName</a:t>
            </a:r>
            <a:r>
              <a:rPr lang="en-US" sz="2400">
                <a:solidFill>
                  <a:schemeClr val="dk1"/>
                </a:solidFill>
              </a:rPr>
              <a:t>('className');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querySelectorAll(‘selector’)</a:t>
            </a: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276" name="Google Shape;276;p28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Return a </a:t>
            </a:r>
            <a:r>
              <a:rPr lang="en-US" sz="2400" b="1" u="sng">
                <a:solidFill>
                  <a:schemeClr val="dk1"/>
                </a:solidFill>
              </a:rPr>
              <a:t>single element</a:t>
            </a:r>
            <a:endParaRPr sz="2400" b="1" u="sng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getElementById()</a:t>
            </a:r>
            <a:endParaRPr sz="24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querySelector(‘selector’)</a:t>
            </a:r>
            <a:endParaRPr sz="24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 txBox="1"/>
          <p:nvPr/>
        </p:nvSpPr>
        <p:spPr>
          <a:xfrm>
            <a:off x="4327050" y="2045925"/>
            <a:ext cx="3537900" cy="1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Node, Nodes, Nodes List</a:t>
            </a:r>
            <a:endParaRPr sz="30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Node, </a:t>
            </a:r>
            <a:endParaRPr sz="3000"/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Nodes, </a:t>
            </a:r>
            <a:endParaRPr sz="3000"/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Nodes List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90" name="Google Shape;290;p3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NodeList</a:t>
            </a:r>
            <a:r>
              <a:rPr lang="en-US" sz="2400">
                <a:solidFill>
                  <a:schemeClr val="dk1"/>
                </a:solidFill>
              </a:rPr>
              <a:t> - elements/collection returned by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the DOM API method - </a:t>
            </a:r>
            <a:endParaRPr sz="2400">
              <a:solidFill>
                <a:schemeClr val="dk1"/>
              </a:solidFill>
            </a:endParaRPr>
          </a:p>
          <a:p>
            <a:pPr marL="1587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o"/>
            </a:pPr>
            <a:r>
              <a:rPr lang="en-US" sz="2400">
                <a:solidFill>
                  <a:schemeClr val="dk1"/>
                </a:solidFill>
              </a:rPr>
              <a:t>getElementsByTagName(tagName)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o"/>
            </a:pPr>
            <a:r>
              <a:rPr lang="en-US" sz="2400">
                <a:solidFill>
                  <a:schemeClr val="dk1"/>
                </a:solidFill>
              </a:rPr>
              <a:t>getElementsByName(name)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o"/>
            </a:pPr>
            <a:r>
              <a:rPr lang="en-US" sz="2400">
                <a:solidFill>
                  <a:schemeClr val="dk1"/>
                </a:solidFill>
              </a:rPr>
              <a:t>getElementsByClassName(className)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o"/>
            </a:pPr>
            <a:r>
              <a:rPr lang="en-US" sz="2400">
                <a:solidFill>
                  <a:schemeClr val="dk1"/>
                </a:solidFill>
              </a:rPr>
              <a:t>querySelectorAll(selector)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91" name="Google Shape;291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Node, Nodes, Nodes List</a:t>
            </a:r>
            <a:endParaRPr sz="3900"/>
          </a:p>
        </p:txBody>
      </p:sp>
      <p:sp>
        <p:nvSpPr>
          <p:cNvPr id="292" name="Google Shape;292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Node, </a:t>
            </a:r>
            <a:endParaRPr sz="3000"/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Nodes, </a:t>
            </a:r>
            <a:endParaRPr sz="3000"/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Nodes List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99" name="Google Shape;299;p3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NodeList</a:t>
            </a:r>
            <a:r>
              <a:rPr lang="en-US" sz="2400">
                <a:solidFill>
                  <a:schemeClr val="dk1"/>
                </a:solidFill>
              </a:rPr>
              <a:t> is a JavaScript Object</a:t>
            </a:r>
            <a:endParaRPr sz="2400">
              <a:solidFill>
                <a:schemeClr val="dk1"/>
              </a:solidFill>
            </a:endParaRPr>
          </a:p>
          <a:p>
            <a:pPr marL="1587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has </a:t>
            </a:r>
            <a:endParaRPr sz="2400">
              <a:solidFill>
                <a:schemeClr val="dk1"/>
              </a:solidFill>
            </a:endParaRPr>
          </a:p>
          <a:p>
            <a:pPr marL="13716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length property</a:t>
            </a:r>
            <a:endParaRPr sz="2400">
              <a:solidFill>
                <a:schemeClr val="dk1"/>
              </a:solidFill>
            </a:endParaRPr>
          </a:p>
          <a:p>
            <a:pPr marL="13716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index for every node in the list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300" name="Google Shape;300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Node, Nodes, Nodes List</a:t>
            </a:r>
            <a:endParaRPr sz="3900"/>
          </a:p>
        </p:txBody>
      </p:sp>
      <p:sp>
        <p:nvSpPr>
          <p:cNvPr id="301" name="Google Shape;301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/>
              <a:t>browser objects</a:t>
            </a:r>
            <a:endParaRPr sz="2700"/>
          </a:p>
          <a:p>
            <a:pPr marL="4572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/>
              <a:t>DOM, </a:t>
            </a:r>
            <a:r>
              <a:rPr lang="en-US" sz="2700">
                <a:solidFill>
                  <a:schemeClr val="dk1"/>
                </a:solidFill>
              </a:rPr>
              <a:t>DOM API</a:t>
            </a:r>
            <a:endParaRPr sz="2700"/>
          </a:p>
          <a:p>
            <a:pPr marL="4572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/>
              <a:t>selecting DOM elements</a:t>
            </a:r>
            <a:endParaRPr sz="2700"/>
          </a:p>
          <a:p>
            <a:pPr marL="4572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>
                <a:solidFill>
                  <a:schemeClr val="dk1"/>
                </a:solidFill>
              </a:rPr>
              <a:t>Node, nodes, nodeLists(Live&amp;Static)</a:t>
            </a:r>
            <a:endParaRPr sz="27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Node, </a:t>
            </a:r>
            <a:endParaRPr sz="3000"/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Nodes, </a:t>
            </a:r>
            <a:endParaRPr sz="3000"/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Nodes List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08" name="Google Shape;308;p3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There are -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live </a:t>
            </a:r>
            <a:r>
              <a:rPr lang="en-US" sz="2400">
                <a:solidFill>
                  <a:schemeClr val="dk1"/>
                </a:solidFill>
              </a:rPr>
              <a:t>node lists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returned by the </a:t>
            </a:r>
            <a:r>
              <a:rPr lang="en-US" sz="2400" b="1">
                <a:solidFill>
                  <a:schemeClr val="lt1"/>
                </a:solidFill>
              </a:rPr>
              <a:t>getElementsBy </a:t>
            </a:r>
            <a:r>
              <a:rPr lang="en-US" sz="2400">
                <a:solidFill>
                  <a:schemeClr val="dk1"/>
                </a:solidFill>
              </a:rPr>
              <a:t>methods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static </a:t>
            </a:r>
            <a:r>
              <a:rPr lang="en-US" sz="2400">
                <a:solidFill>
                  <a:schemeClr val="dk1"/>
                </a:solidFill>
              </a:rPr>
              <a:t>node lists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returned by the </a:t>
            </a:r>
            <a:r>
              <a:rPr lang="en-US" sz="2400" b="1">
                <a:solidFill>
                  <a:schemeClr val="lt1"/>
                </a:solidFill>
              </a:rPr>
              <a:t>querySellector </a:t>
            </a:r>
            <a:r>
              <a:rPr lang="en-US" sz="2400">
                <a:solidFill>
                  <a:schemeClr val="dk1"/>
                </a:solidFill>
              </a:rPr>
              <a:t>methods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309" name="Google Shape;309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Node, Nodes, Nodes List</a:t>
            </a:r>
            <a:endParaRPr sz="3900"/>
          </a:p>
        </p:txBody>
      </p:sp>
      <p:sp>
        <p:nvSpPr>
          <p:cNvPr id="310" name="Google Shape;310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Node, </a:t>
            </a:r>
            <a:endParaRPr sz="3000"/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Nodes, </a:t>
            </a:r>
            <a:endParaRPr sz="3000"/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Nodes List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17" name="Google Shape;317;p3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live </a:t>
            </a:r>
            <a:r>
              <a:rPr lang="en-US" sz="2400">
                <a:solidFill>
                  <a:schemeClr val="dk1"/>
                </a:solidFill>
              </a:rPr>
              <a:t>node list</a:t>
            </a: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watches for changes in its nodes and reflects them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static </a:t>
            </a:r>
            <a:r>
              <a:rPr lang="en-US" sz="2400">
                <a:solidFill>
                  <a:schemeClr val="dk1"/>
                </a:solidFill>
              </a:rPr>
              <a:t>node list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		doesn`t change the data for its nodes if they</a:t>
            </a:r>
            <a:endParaRPr sz="2400">
              <a:solidFill>
                <a:schemeClr val="dk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have been changed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318" name="Google Shape;318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Node, Nodes, Nodes List</a:t>
            </a:r>
            <a:endParaRPr sz="3900"/>
          </a:p>
        </p:txBody>
      </p:sp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"/>
          <p:cNvSpPr txBox="1"/>
          <p:nvPr/>
        </p:nvSpPr>
        <p:spPr>
          <a:xfrm>
            <a:off x="4327050" y="2190225"/>
            <a:ext cx="3537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6"/>
                </a:solidFill>
              </a:rPr>
              <a:t>How to add JS to your projects?</a:t>
            </a:r>
            <a:endParaRPr sz="2400">
              <a:solidFill>
                <a:schemeClr val="accent6"/>
              </a:solidFill>
            </a:endParaRPr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33" name="Google Shape;333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How to add JS to ….</a:t>
            </a:r>
            <a:endParaRPr/>
          </a:p>
        </p:txBody>
      </p:sp>
      <p:sp>
        <p:nvSpPr>
          <p:cNvPr id="334" name="Google Shape;334;p3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35" name="Google Shape;335;p35"/>
          <p:cNvSpPr txBox="1"/>
          <p:nvPr/>
        </p:nvSpPr>
        <p:spPr>
          <a:xfrm>
            <a:off x="914400" y="1428002"/>
            <a:ext cx="10363200" cy="4969200"/>
          </a:xfrm>
          <a:prstGeom prst="rect">
            <a:avLst/>
          </a:prstGeom>
          <a:solidFill>
            <a:srgbClr val="ACB4C3">
              <a:alpha val="1490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US" sz="18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script type="text/javascript"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alert('Hello JavaScript!');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-US" sz="18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6" name="Google Shape;336;p35"/>
          <p:cNvSpPr txBox="1"/>
          <p:nvPr/>
        </p:nvSpPr>
        <p:spPr>
          <a:xfrm>
            <a:off x="-1133350" y="3186625"/>
            <a:ext cx="71046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Script in the head element</a:t>
            </a:r>
            <a:endParaRPr sz="2400"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Saving uploaded file</a:t>
            </a:r>
            <a:endParaRPr/>
          </a:p>
        </p:txBody>
      </p:sp>
      <p:sp>
        <p:nvSpPr>
          <p:cNvPr id="343" name="Google Shape;343;p3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44" name="Google Shape;344;p36"/>
          <p:cNvSpPr txBox="1"/>
          <p:nvPr/>
        </p:nvSpPr>
        <p:spPr>
          <a:xfrm>
            <a:off x="914400" y="1950400"/>
            <a:ext cx="10363200" cy="1359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&lt;script type="text/javascript"&gt;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//js script goes here;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External files linked in the head element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36"/>
          <p:cNvSpPr txBox="1"/>
          <p:nvPr/>
        </p:nvSpPr>
        <p:spPr>
          <a:xfrm>
            <a:off x="977600" y="4699300"/>
            <a:ext cx="10363200" cy="543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&lt;script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src="path/to/your/js/file/here"</a:t>
            </a: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type="text/javascript"&gt;&lt;/script&gt;</a:t>
            </a:r>
            <a:endParaRPr sz="18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Script in the body element</a:t>
            </a:r>
            <a:endParaRPr sz="2400"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Saving uploaded file</a:t>
            </a:r>
            <a:endParaRPr/>
          </a:p>
        </p:txBody>
      </p:sp>
      <p:sp>
        <p:nvSpPr>
          <p:cNvPr id="352" name="Google Shape;352;p3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53" name="Google Shape;353;p37"/>
          <p:cNvSpPr txBox="1"/>
          <p:nvPr/>
        </p:nvSpPr>
        <p:spPr>
          <a:xfrm>
            <a:off x="914400" y="1950400"/>
            <a:ext cx="10363200" cy="1359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&lt;script type="text/javascript"&gt;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//js script goes here;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External files linked before the closing body tag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4" name="Google Shape;354;p37"/>
          <p:cNvSpPr txBox="1"/>
          <p:nvPr/>
        </p:nvSpPr>
        <p:spPr>
          <a:xfrm>
            <a:off x="977600" y="4699300"/>
            <a:ext cx="10363200" cy="1048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&lt;script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src="path/to/your/js/file/here"</a:t>
            </a: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type="text/javascript"&gt;&lt;/script&gt;</a:t>
            </a:r>
            <a:endParaRPr sz="18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/>
          <p:nvPr/>
        </p:nvSpPr>
        <p:spPr>
          <a:xfrm>
            <a:off x="4327050" y="2190225"/>
            <a:ext cx="3537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6"/>
                </a:solidFill>
              </a:rPr>
              <a:t>JS syntax</a:t>
            </a:r>
            <a:endParaRPr sz="2400" b="1">
              <a:solidFill>
                <a:schemeClr val="accent6"/>
              </a:solidFill>
            </a:endParaRPr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Variables and function names are Case-sensitive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Every declaration should end with </a:t>
            </a: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Whitespace/tab is ignored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JS code can be carried over to a new line for better readability under certain conditions. / JS will try to add ; if he considers that they are missing☺ /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9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3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0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Basic rules for naming variables</a:t>
            </a:r>
            <a:endParaRPr sz="24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Can contain letters, numbers, _, $ / don't confuse it with $ in PHP /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Cannot start with a number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Variable names are case-sensitive.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There is no limit to the number of characters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but still DO NOT name them this way - theManOfTheGameThatPlayedTheDayBeforeYesterday! :))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There are special words in JS that cannot be used as variable names - new, this, etc.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0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7" name="Google Shape;377;p4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Basic rules for naming variables</a:t>
            </a:r>
            <a:endParaRPr sz="24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6. More popular for JS is the camel casing (taxRate)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	if you use underscore for word separation -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be consistent in your code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	do not mixed both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1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5" name="Google Shape;385;p4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400225" y="1959850"/>
            <a:ext cx="3409200" cy="12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browser objects</a:t>
            </a:r>
            <a:endParaRPr sz="40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Basic rules - comments</a:t>
            </a:r>
            <a:endParaRPr sz="24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/*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Block comments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*/</a:t>
            </a:r>
            <a:endParaRPr sz="1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Single-line comments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Single-line comments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Single-line comments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2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3" name="Google Shape;393;p4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3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Everything in JavaScript is a predefined object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Every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 is a JS object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Every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 is a JS object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Every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array</a:t>
            </a: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 is a JS object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Every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object</a:t>
            </a: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 is a JS object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Every JS object comes with a predefined behaviour - a set of methods/functions and properties that can be used to write JS programs.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1" name="Google Shape;401;p4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4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Everything in JavaScript is a predefined object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Often will get an error that says </a:t>
            </a:r>
            <a:r>
              <a:rPr lang="en-US" sz="2400" i="1">
                <a:latin typeface="Arial"/>
                <a:ea typeface="Arial"/>
                <a:cs typeface="Arial"/>
                <a:sym typeface="Arial"/>
              </a:rPr>
              <a:t>… is not a function ...</a:t>
            </a:r>
            <a:endParaRPr sz="2400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If you`ve written the function correctly /no syntax mistake/ that will definitely mean that you are trying to use a function that do not belong to the type of object you have - a function that belongs to a string object and not to a number object for example!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4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9" name="Google Shape;409;p4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 is a global JavaScript object, that refers to browser window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alert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window`s method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Syntax</a:t>
            </a:r>
            <a:endParaRPr/>
          </a:p>
        </p:txBody>
      </p:sp>
      <p:sp>
        <p:nvSpPr>
          <p:cNvPr id="416" name="Google Shape;416;p4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17" name="Google Shape;417;p45"/>
          <p:cNvSpPr txBox="1"/>
          <p:nvPr/>
        </p:nvSpPr>
        <p:spPr>
          <a:xfrm>
            <a:off x="670125" y="1851275"/>
            <a:ext cx="10363200" cy="586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window.</a:t>
            </a:r>
            <a:r>
              <a:rPr lang="en-US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US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 "This is a test of the alert method " ) ;</a:t>
            </a:r>
            <a:r>
              <a:rPr lang="en-US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F2A818"/>
                </a:solidFill>
              </a:rPr>
              <a:t>Notice You can omit window, because it is a global object, when calling its alert method </a:t>
            </a:r>
            <a:endParaRPr sz="1800" i="1">
              <a:solidFill>
                <a:srgbClr val="F2A818"/>
              </a:solidFill>
            </a:endParaRPr>
          </a:p>
        </p:txBody>
      </p:sp>
      <p:sp>
        <p:nvSpPr>
          <p:cNvPr id="418" name="Google Shape;418;p45"/>
          <p:cNvSpPr txBox="1"/>
          <p:nvPr/>
        </p:nvSpPr>
        <p:spPr>
          <a:xfrm>
            <a:off x="743250" y="3467100"/>
            <a:ext cx="10363200" cy="586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US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 "This is a test of the alert method " ) ;</a:t>
            </a:r>
            <a:r>
              <a:rPr lang="en-US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i="1">
              <a:solidFill>
                <a:srgbClr val="F2A818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6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How to call JS object method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window.alert()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How to use JS object property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alert(window.location)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will print the URL of the current open page</a:t>
            </a:r>
            <a:endParaRPr sz="2400" i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location is a window property</a:t>
            </a:r>
            <a:endParaRPr sz="2400" i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6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6" name="Google Shape;426;p4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7"/>
          <p:cNvSpPr txBox="1"/>
          <p:nvPr/>
        </p:nvSpPr>
        <p:spPr>
          <a:xfrm>
            <a:off x="4327050" y="2190225"/>
            <a:ext cx="3537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6"/>
                </a:solidFill>
              </a:rPr>
              <a:t>JS variables</a:t>
            </a:r>
            <a:endParaRPr sz="2400" b="1">
              <a:solidFill>
                <a:schemeClr val="accent6"/>
              </a:solidFill>
            </a:endParaRPr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decarning the variable, its subsequent use is without var!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variables</a:t>
            </a:r>
            <a:endParaRPr/>
          </a:p>
        </p:txBody>
      </p:sp>
      <p:sp>
        <p:nvSpPr>
          <p:cNvPr id="440" name="Google Shape;440;p4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441" name="Google Shape;441;p48"/>
          <p:cNvSpPr txBox="1"/>
          <p:nvPr/>
        </p:nvSpPr>
        <p:spPr>
          <a:xfrm>
            <a:off x="670125" y="1851275"/>
            <a:ext cx="10363200" cy="7812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subtotal; // declares one variable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0678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investment, interestRate, years; // declares three variables 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Declaring a variable and setting a value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F2A818"/>
                </a:solidFill>
              </a:rPr>
              <a:t> </a:t>
            </a:r>
            <a:endParaRPr sz="1800" i="1">
              <a:solidFill>
                <a:srgbClr val="F2A818"/>
              </a:solidFill>
            </a:endParaRPr>
          </a:p>
        </p:txBody>
      </p:sp>
      <p:sp>
        <p:nvSpPr>
          <p:cNvPr id="442" name="Google Shape;442;p48"/>
          <p:cNvSpPr txBox="1"/>
          <p:nvPr/>
        </p:nvSpPr>
        <p:spPr>
          <a:xfrm>
            <a:off x="743250" y="3467100"/>
            <a:ext cx="10363200" cy="882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subtotal = 74.00, salesTax;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salesTax = subtotal *.1; //subtotal = 74.00, salesTax = 7.4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i="1">
              <a:solidFill>
                <a:srgbClr val="F2A818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a value with an expression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variables</a:t>
            </a:r>
            <a:endParaRPr/>
          </a:p>
        </p:txBody>
      </p:sp>
      <p:sp>
        <p:nvSpPr>
          <p:cNvPr id="449" name="Google Shape;449;p4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450" name="Google Shape;450;p49"/>
          <p:cNvSpPr txBox="1"/>
          <p:nvPr/>
        </p:nvSpPr>
        <p:spPr>
          <a:xfrm>
            <a:off x="763075" y="1732775"/>
            <a:ext cx="10363200" cy="7647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subtotal = 74.95; //subtotal = 74.95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subtotal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+= 20.00; // subtotal = 94.95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i="1">
              <a:solidFill>
                <a:srgbClr val="F2A818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/>
          <p:nvPr/>
        </p:nvSpPr>
        <p:spPr>
          <a:xfrm>
            <a:off x="4327050" y="2190225"/>
            <a:ext cx="35379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6"/>
                </a:solidFill>
              </a:rPr>
              <a:t>JS datatypes</a:t>
            </a:r>
            <a:endParaRPr sz="2400" b="1">
              <a:solidFill>
                <a:schemeClr val="accent6"/>
              </a:solidFill>
            </a:endParaRPr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Datatypes in JS 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Like in PHP, we do not explicitly declare the type of data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that the variable will store.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 value we give to the variable can be of type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Integer 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Fractional number - float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Array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Boolean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NULL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51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5" name="Google Shape;465;p5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166" name="Google Shape;166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browser objects</a:t>
            </a:r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68" name="Google Shape;168;p16" descr="object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8129" y="1353875"/>
            <a:ext cx="7030995" cy="49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6"/>
          <p:cNvSpPr txBox="1"/>
          <p:nvPr/>
        </p:nvSpPr>
        <p:spPr>
          <a:xfrm>
            <a:off x="261125" y="1353875"/>
            <a:ext cx="3672900" cy="52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300" b="1">
                <a:solidFill>
                  <a:srgbClr val="DC6E2F"/>
                </a:solidFill>
              </a:rPr>
              <a:t>window </a:t>
            </a:r>
            <a:endParaRPr sz="2700">
              <a:solidFill>
                <a:srgbClr val="595959"/>
              </a:solidFill>
            </a:endParaRPr>
          </a:p>
          <a:p>
            <a:pPr marL="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434343"/>
                </a:solidFill>
              </a:rPr>
              <a:t>the browser window</a:t>
            </a:r>
            <a:endParaRPr sz="27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300" b="1">
                <a:solidFill>
                  <a:srgbClr val="DC6E2F"/>
                </a:solidFill>
              </a:rPr>
              <a:t>document</a:t>
            </a:r>
            <a:endParaRPr sz="2700">
              <a:solidFill>
                <a:srgbClr val="595959"/>
              </a:solidFill>
            </a:endParaRPr>
          </a:p>
          <a:p>
            <a:pPr marL="45720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434343"/>
                </a:solidFill>
              </a:rPr>
              <a:t>the currently open document in the browser</a:t>
            </a:r>
            <a:endParaRPr sz="27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300" b="1">
                <a:solidFill>
                  <a:srgbClr val="DC6E2F"/>
                </a:solidFill>
              </a:rPr>
              <a:t>screen</a:t>
            </a:r>
            <a:endParaRPr sz="2700">
              <a:solidFill>
                <a:srgbClr val="595959"/>
              </a:solidFill>
            </a:endParaRPr>
          </a:p>
          <a:p>
            <a:pPr marL="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434343"/>
                </a:solidFill>
              </a:rPr>
              <a:t>the visual part of the browser</a:t>
            </a:r>
            <a:endParaRPr sz="27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300">
                <a:solidFill>
                  <a:srgbClr val="DC6E2F"/>
                </a:solidFill>
              </a:rPr>
              <a:t>navigator</a:t>
            </a:r>
            <a:endParaRPr sz="2700">
              <a:solidFill>
                <a:srgbClr val="595959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300">
                <a:solidFill>
                  <a:srgbClr val="434343"/>
                </a:solidFill>
              </a:rPr>
              <a:t>info about the currents browser</a:t>
            </a:r>
            <a:endParaRPr sz="2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Datatypes in JS 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Specific for JS are undefined and NaN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2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3" name="Google Shape;473;p5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Operators in JS 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 only difference from PHP is the behaviour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of + operator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3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1" name="Google Shape;481;p5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88" name="Google Shape;488;p5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operators</a:t>
            </a:r>
            <a:endParaRPr/>
          </a:p>
        </p:txBody>
      </p:sp>
      <p:sp>
        <p:nvSpPr>
          <p:cNvPr id="489" name="Google Shape;489;p5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490" name="Google Shape;490;p54"/>
          <p:cNvSpPr txBox="1"/>
          <p:nvPr/>
        </p:nvSpPr>
        <p:spPr>
          <a:xfrm>
            <a:off x="914400" y="2161376"/>
            <a:ext cx="10363200" cy="2039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console.log( 1 + 1 ) //results is 2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 ‘1’ + ‘1’ ) //results is 11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 ‘1’ + 1 ) //results is 11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1" name="Google Shape;491;p54"/>
          <p:cNvSpPr txBox="1"/>
          <p:nvPr/>
        </p:nvSpPr>
        <p:spPr>
          <a:xfrm>
            <a:off x="-1133350" y="3186625"/>
            <a:ext cx="71046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98" name="Google Shape;498;p5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operators</a:t>
            </a:r>
            <a:endParaRPr/>
          </a:p>
        </p:txBody>
      </p:sp>
      <p:sp>
        <p:nvSpPr>
          <p:cNvPr id="499" name="Google Shape;499;p5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500" name="Google Shape;500;p55"/>
          <p:cNvSpPr txBox="1"/>
          <p:nvPr/>
        </p:nvSpPr>
        <p:spPr>
          <a:xfrm>
            <a:off x="914400" y="2161375"/>
            <a:ext cx="10363200" cy="1267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subtotal = 74.95, salesTax; // subtotal = 74.95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067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salesTax = subtotal * . 1; //salesTax = 7.495000000000001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1" name="Google Shape;501;p55"/>
          <p:cNvSpPr txBox="1"/>
          <p:nvPr/>
        </p:nvSpPr>
        <p:spPr>
          <a:xfrm>
            <a:off x="-1133350" y="3186625"/>
            <a:ext cx="71046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55"/>
          <p:cNvSpPr txBox="1"/>
          <p:nvPr/>
        </p:nvSpPr>
        <p:spPr>
          <a:xfrm>
            <a:off x="961300" y="1446925"/>
            <a:ext cx="103164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Be careful when using JavaScript for calculations with a floating-point numbers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6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parselnt () &amp; parseFloat ()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parseInt (string)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Converts a string to an integer and returns the resulting value.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If the string is not convertable to a number, returns </a:t>
            </a: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NaN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parseFloat (string)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Converts a string to a float and returns the resulting value.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If the string is not convertable to a float, returns NaN.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NaN = not a number</a:t>
            </a:r>
            <a:endParaRPr sz="24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56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0" name="Google Shape;510;p5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517" name="Google Shape;517;p5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operators</a:t>
            </a:r>
            <a:endParaRPr/>
          </a:p>
        </p:txBody>
      </p:sp>
      <p:sp>
        <p:nvSpPr>
          <p:cNvPr id="518" name="Google Shape;518;p5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519" name="Google Shape;519;p57"/>
          <p:cNvSpPr txBox="1"/>
          <p:nvPr/>
        </p:nvSpPr>
        <p:spPr>
          <a:xfrm>
            <a:off x="914400" y="2161375"/>
            <a:ext cx="10363200" cy="1267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495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subtotal = ‘74.95’; // string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06780" lvl="0" indent="449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subtotal = +subtotal + 10; //84.95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0" name="Google Shape;520;p57"/>
          <p:cNvSpPr txBox="1"/>
          <p:nvPr/>
        </p:nvSpPr>
        <p:spPr>
          <a:xfrm>
            <a:off x="-1133350" y="3186625"/>
            <a:ext cx="71046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57"/>
          <p:cNvSpPr txBox="1"/>
          <p:nvPr/>
        </p:nvSpPr>
        <p:spPr>
          <a:xfrm>
            <a:off x="937800" y="1427100"/>
            <a:ext cx="103164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Fastest way to convert a string to a number/to cast to a number is to use +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8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</a:pPr>
            <a:r>
              <a:rPr lang="en-US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typeof()</a:t>
            </a: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typeof( var )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check the variable type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58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9" name="Google Shape;529;p5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536" name="Google Shape;536;p5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typeof( var )</a:t>
            </a:r>
            <a:endParaRPr/>
          </a:p>
        </p:txBody>
      </p:sp>
      <p:sp>
        <p:nvSpPr>
          <p:cNvPr id="537" name="Google Shape;537;p5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538" name="Google Shape;538;p59"/>
          <p:cNvSpPr txBox="1"/>
          <p:nvPr/>
        </p:nvSpPr>
        <p:spPr>
          <a:xfrm>
            <a:off x="767975" y="1380575"/>
            <a:ext cx="10509600" cy="4050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x = 5;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console.log(typeof(x)); // number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console.log(x); // 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 = new Number(5);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console.log(typeof(x)); // object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console.log(x); // Number {}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 = null;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console.log(typeof(x)); // object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 = undefined;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console.log(typeof(x)); // undefined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0"/>
          <p:cNvSpPr txBox="1"/>
          <p:nvPr/>
        </p:nvSpPr>
        <p:spPr>
          <a:xfrm>
            <a:off x="4330850" y="2243425"/>
            <a:ext cx="34983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hoisting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hoisting</a:t>
            </a:r>
            <a:endParaRPr/>
          </a:p>
        </p:txBody>
      </p:sp>
      <p:sp>
        <p:nvSpPr>
          <p:cNvPr id="552" name="Google Shape;552;p6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Hoisting is JavaScript's default behavior of moving declarations to the top.</a:t>
            </a: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Declarations are Hoisted</a:t>
            </a:r>
            <a:endParaRPr sz="17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JavaScript, a variable can be declared after it has been used.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other words; a variable can be used before it has been declared.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600"/>
              </a:spcAft>
              <a:buNone/>
            </a:pP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6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hoisting</a:t>
            </a:r>
            <a:endParaRPr/>
          </a:p>
        </p:txBody>
      </p:sp>
      <p:sp>
        <p:nvSpPr>
          <p:cNvPr id="554" name="Google Shape;554;p6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browser objects</a:t>
            </a:r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22527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>
                <a:solidFill>
                  <a:schemeClr val="dk1"/>
                </a:solidFill>
              </a:rPr>
              <a:t>document.links</a:t>
            </a:r>
            <a:endParaRPr sz="23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300" b="0">
                <a:solidFill>
                  <a:schemeClr val="dk1"/>
                </a:solidFill>
              </a:rPr>
              <a:t>document.links[0].href = "yahoo.com";</a:t>
            </a:r>
            <a:endParaRPr sz="23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300" b="0">
                <a:solidFill>
                  <a:schemeClr val="dk1"/>
                </a:solidFill>
              </a:rPr>
              <a:t>document.write("This is some &lt;b&gt;bold text&lt;/b&gt;");</a:t>
            </a:r>
            <a:endParaRPr sz="23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300" b="0">
                <a:solidFill>
                  <a:schemeClr val="dk1"/>
                </a:solidFill>
              </a:rPr>
              <a:t>document.location</a:t>
            </a:r>
            <a:endParaRPr sz="23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300">
              <a:solidFill>
                <a:schemeClr val="dk1"/>
              </a:solidFill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615275" y="1256825"/>
            <a:ext cx="92871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document object methods</a:t>
            </a:r>
            <a:endParaRPr sz="200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2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561" name="Google Shape;561;p6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hoisting</a:t>
            </a:r>
            <a:endParaRPr/>
          </a:p>
        </p:txBody>
      </p:sp>
      <p:sp>
        <p:nvSpPr>
          <p:cNvPr id="562" name="Google Shape;562;p6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563" name="Google Shape;563;p62"/>
          <p:cNvSpPr txBox="1"/>
          <p:nvPr/>
        </p:nvSpPr>
        <p:spPr>
          <a:xfrm>
            <a:off x="767975" y="1380575"/>
            <a:ext cx="10509600" cy="1443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 = 5; // Assign 5 to x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 //5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var x;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// Declare x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hoisting</a:t>
            </a:r>
            <a:endParaRPr/>
          </a:p>
        </p:txBody>
      </p:sp>
      <p:sp>
        <p:nvSpPr>
          <p:cNvPr id="570" name="Google Shape;570;p6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Initializations are Not Hoisted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only hoists declarations, not initializations.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600"/>
              </a:spcAft>
              <a:buNone/>
            </a:pPr>
            <a:endParaRPr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6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hoisting</a:t>
            </a:r>
            <a:endParaRPr/>
          </a:p>
        </p:txBody>
      </p:sp>
      <p:sp>
        <p:nvSpPr>
          <p:cNvPr id="572" name="Google Shape;572;p6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579" name="Google Shape;579;p6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hoisting</a:t>
            </a:r>
            <a:endParaRPr/>
          </a:p>
        </p:txBody>
      </p:sp>
      <p:sp>
        <p:nvSpPr>
          <p:cNvPr id="580" name="Google Shape;580;p6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581" name="Google Shape;581;p64"/>
          <p:cNvSpPr txBox="1"/>
          <p:nvPr/>
        </p:nvSpPr>
        <p:spPr>
          <a:xfrm>
            <a:off x="767975" y="1380575"/>
            <a:ext cx="10509600" cy="1770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x = 5; // Initialize x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y = 7; // Initialize y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console.log(x);//5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console.log(y);//7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2" name="Google Shape;582;p64"/>
          <p:cNvSpPr txBox="1"/>
          <p:nvPr/>
        </p:nvSpPr>
        <p:spPr>
          <a:xfrm>
            <a:off x="767975" y="3663700"/>
            <a:ext cx="10509600" cy="1770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x = 5; // Initialize x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console.log(x);//5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console.log(y);//</a:t>
            </a:r>
            <a:r>
              <a:rPr lang="en-US" sz="1800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undefined</a:t>
            </a:r>
            <a:endParaRPr sz="1800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y = 7; // Initialize y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5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Declare Your Variables At the Top !</a:t>
            </a:r>
            <a:endParaRPr sz="18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Hoisting is (to many developers) an unknown or overlooked behavior of JavaScript.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If a developer doesn't understand hoisting, programs may contain bugs (errors).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To avoid bugs, always declare all variables at the beginning of every scope.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Since this is how JavaScript interprets the code, it is always a good rule.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5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Remember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0" name="Google Shape;590;p6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597" name="Google Shape;597;p6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JS syntax - hoisting</a:t>
            </a:r>
            <a:endParaRPr/>
          </a:p>
        </p:txBody>
      </p:sp>
      <p:sp>
        <p:nvSpPr>
          <p:cNvPr id="598" name="Google Shape;598;p6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599" name="Google Shape;599;p66"/>
          <p:cNvSpPr txBox="1"/>
          <p:nvPr/>
        </p:nvSpPr>
        <p:spPr>
          <a:xfrm>
            <a:off x="767975" y="1380575"/>
            <a:ext cx="10509600" cy="1770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x = 5, y = 7; // Initialize x, y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console.log(x);//5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console.log(y);//7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0" name="Google Shape;600;p66"/>
          <p:cNvSpPr txBox="1"/>
          <p:nvPr/>
        </p:nvSpPr>
        <p:spPr>
          <a:xfrm>
            <a:off x="767975" y="3663700"/>
            <a:ext cx="10509600" cy="2619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 x, y; // declare x, y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 = 5; // assign value to x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 = 7; // assign value to x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console.log(x);//5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console.log(y);//7</a:t>
            </a:r>
            <a:endParaRPr sz="1800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9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620" name="Google Shape;620;p6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621" name="Google Shape;621;p69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9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69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/>
          <p:nvPr/>
        </p:nvSpPr>
        <p:spPr>
          <a:xfrm>
            <a:off x="4529550" y="2221075"/>
            <a:ext cx="31329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DOM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Document 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Object 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Model</a:t>
            </a:r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a web page is loaded, the browser creates a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ocument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bject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odel of the page.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DOM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is constructed as a tree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all the elements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document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DOM</a:t>
            </a:r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95" name="Google Shape;195;p19" descr="Bush3v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7175" y="3023450"/>
            <a:ext cx="2904825" cy="369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190500" marR="1905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DOM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an 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 Model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It defines: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elements as 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objects</a:t>
            </a: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Properties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all HTML elements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Methods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all HTML elements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all HTML elements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600"/>
              </a:spcAft>
              <a:buNone/>
            </a:pP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DOM</a:t>
            </a:r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20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190500" marR="1905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DOM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an 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(Programming Interface) for 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can add/change/remove HTML elements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can add/change/remove HTML attributes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can add/change/remove CSS styles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can react to HTML events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can add/change/remove HTML events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600"/>
              </a:spcAft>
              <a:buNone/>
            </a:pPr>
            <a:endParaRPr sz="4198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/>
        </p:nvSpPr>
        <p:spPr>
          <a:xfrm>
            <a:off x="4327050" y="2338875"/>
            <a:ext cx="3537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Selecting DOM elements</a:t>
            </a:r>
            <a:endParaRPr sz="30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2135</Words>
  <Application>Microsoft Office PowerPoint</Application>
  <PresentationFormat>По избор</PresentationFormat>
  <Paragraphs>590</Paragraphs>
  <Slides>57</Slides>
  <Notes>57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57</vt:i4>
      </vt:variant>
    </vt:vector>
  </HeadingPairs>
  <TitlesOfParts>
    <vt:vector size="63" baseType="lpstr">
      <vt:lpstr>Arial</vt:lpstr>
      <vt:lpstr>Calibri</vt:lpstr>
      <vt:lpstr>Noto Sans Symbols</vt:lpstr>
      <vt:lpstr>Consolas</vt:lpstr>
      <vt:lpstr>Roboto</vt:lpstr>
      <vt:lpstr>1_SoftUni3_1</vt:lpstr>
      <vt:lpstr>JavaScript   DOM document oject model</vt:lpstr>
      <vt:lpstr>Table of Contents</vt:lpstr>
      <vt:lpstr>Презентация на PowerPoint</vt:lpstr>
      <vt:lpstr>browser objects</vt:lpstr>
      <vt:lpstr>browser objects</vt:lpstr>
      <vt:lpstr>Презентация на PowerPoint</vt:lpstr>
      <vt:lpstr>DOM</vt:lpstr>
      <vt:lpstr>DOM</vt:lpstr>
      <vt:lpstr>Презентация на PowerPoint</vt:lpstr>
      <vt:lpstr>Selecting ...</vt:lpstr>
      <vt:lpstr>Selecting ...</vt:lpstr>
      <vt:lpstr>Selecting ...</vt:lpstr>
      <vt:lpstr>Selecting ...</vt:lpstr>
      <vt:lpstr>Selecting ...</vt:lpstr>
      <vt:lpstr>Selecting ...</vt:lpstr>
      <vt:lpstr>Selecting ...</vt:lpstr>
      <vt:lpstr>Презентация на PowerPoint</vt:lpstr>
      <vt:lpstr>Node, Nodes, Nodes List</vt:lpstr>
      <vt:lpstr>Node, Nodes, Nodes List</vt:lpstr>
      <vt:lpstr>Node, Nodes, Nodes List</vt:lpstr>
      <vt:lpstr>Node, Nodes, Nodes List</vt:lpstr>
      <vt:lpstr>Презентация на PowerPoint</vt:lpstr>
      <vt:lpstr>How to add JS to ….</vt:lpstr>
      <vt:lpstr>Saving uploaded file</vt:lpstr>
      <vt:lpstr>Saving uploaded file</vt:lpstr>
      <vt:lpstr>Презентация на PowerPoint</vt:lpstr>
      <vt:lpstr>Remember</vt:lpstr>
      <vt:lpstr>Remember</vt:lpstr>
      <vt:lpstr>Remember</vt:lpstr>
      <vt:lpstr>Remember</vt:lpstr>
      <vt:lpstr>Remember</vt:lpstr>
      <vt:lpstr>Remember</vt:lpstr>
      <vt:lpstr>Syntax</vt:lpstr>
      <vt:lpstr>Remember</vt:lpstr>
      <vt:lpstr>Презентация на PowerPoint</vt:lpstr>
      <vt:lpstr>JS variables</vt:lpstr>
      <vt:lpstr>JS variables</vt:lpstr>
      <vt:lpstr>Презентация на PowerPoint</vt:lpstr>
      <vt:lpstr>Remember</vt:lpstr>
      <vt:lpstr>Remember</vt:lpstr>
      <vt:lpstr>Remember</vt:lpstr>
      <vt:lpstr>JS syntax - operators</vt:lpstr>
      <vt:lpstr>JS syntax - operators</vt:lpstr>
      <vt:lpstr>Remember</vt:lpstr>
      <vt:lpstr>JS syntax - operators</vt:lpstr>
      <vt:lpstr>Remember</vt:lpstr>
      <vt:lpstr>JS syntax - typeof( var )</vt:lpstr>
      <vt:lpstr>Презентация на PowerPoint</vt:lpstr>
      <vt:lpstr>hoisting</vt:lpstr>
      <vt:lpstr>JS syntax - hoisting</vt:lpstr>
      <vt:lpstr>hoisting</vt:lpstr>
      <vt:lpstr>JS syntax - hoisting</vt:lpstr>
      <vt:lpstr>Remember</vt:lpstr>
      <vt:lpstr>JS syntax - hoisting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  DOM document oject model</dc:title>
  <dc:creator>Milena</dc:creator>
  <cp:lastModifiedBy>Ariel</cp:lastModifiedBy>
  <cp:revision>1</cp:revision>
  <dcterms:modified xsi:type="dcterms:W3CDTF">2020-06-14T07:46:37Z</dcterms:modified>
</cp:coreProperties>
</file>